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3" r:id="rId5"/>
    <p:sldId id="262" r:id="rId6"/>
    <p:sldId id="259" r:id="rId7"/>
    <p:sldId id="261"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430A8-2C7C-42AB-BCE2-7B7BAA237BD4}" type="datetimeFigureOut">
              <a:rPr lang="it-IT" smtClean="0"/>
              <a:t>01/10/2021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67874-AC77-4813-89D7-7537CDA39399}" type="slidenum">
              <a:rPr lang="it-IT" smtClean="0"/>
              <a:t>‹N›</a:t>
            </a:fld>
            <a:endParaRPr lang="it-IT"/>
          </a:p>
        </p:txBody>
      </p:sp>
    </p:spTree>
    <p:extLst>
      <p:ext uri="{BB962C8B-B14F-4D97-AF65-F5344CB8AC3E}">
        <p14:creationId xmlns:p14="http://schemas.microsoft.com/office/powerpoint/2010/main" val="235965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F667874-AC77-4813-89D7-7537CDA39399}" type="slidenum">
              <a:rPr lang="it-IT" smtClean="0"/>
              <a:t>2</a:t>
            </a:fld>
            <a:endParaRPr lang="it-IT"/>
          </a:p>
        </p:txBody>
      </p:sp>
    </p:spTree>
    <p:extLst>
      <p:ext uri="{BB962C8B-B14F-4D97-AF65-F5344CB8AC3E}">
        <p14:creationId xmlns:p14="http://schemas.microsoft.com/office/powerpoint/2010/main" val="85380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667874-AC77-4813-89D7-7537CDA39399}" type="slidenum">
              <a:rPr lang="it-IT" smtClean="0"/>
              <a:t>4</a:t>
            </a:fld>
            <a:endParaRPr lang="it-IT"/>
          </a:p>
        </p:txBody>
      </p:sp>
    </p:spTree>
    <p:extLst>
      <p:ext uri="{BB962C8B-B14F-4D97-AF65-F5344CB8AC3E}">
        <p14:creationId xmlns:p14="http://schemas.microsoft.com/office/powerpoint/2010/main" val="402438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667874-AC77-4813-89D7-7537CDA39399}" type="slidenum">
              <a:rPr lang="it-IT" smtClean="0"/>
              <a:t>5</a:t>
            </a:fld>
            <a:endParaRPr lang="it-IT"/>
          </a:p>
        </p:txBody>
      </p:sp>
    </p:spTree>
    <p:extLst>
      <p:ext uri="{BB962C8B-B14F-4D97-AF65-F5344CB8AC3E}">
        <p14:creationId xmlns:p14="http://schemas.microsoft.com/office/powerpoint/2010/main" val="402438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F667874-AC77-4813-89D7-7537CDA39399}" type="slidenum">
              <a:rPr lang="it-IT" smtClean="0"/>
              <a:t>6</a:t>
            </a:fld>
            <a:endParaRPr lang="it-IT"/>
          </a:p>
        </p:txBody>
      </p:sp>
    </p:spTree>
    <p:extLst>
      <p:ext uri="{BB962C8B-B14F-4D97-AF65-F5344CB8AC3E}">
        <p14:creationId xmlns:p14="http://schemas.microsoft.com/office/powerpoint/2010/main" val="404616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F667874-AC77-4813-89D7-7537CDA39399}" type="slidenum">
              <a:rPr lang="it-IT" smtClean="0"/>
              <a:t>7</a:t>
            </a:fld>
            <a:endParaRPr lang="it-IT"/>
          </a:p>
        </p:txBody>
      </p:sp>
    </p:spTree>
    <p:extLst>
      <p:ext uri="{BB962C8B-B14F-4D97-AF65-F5344CB8AC3E}">
        <p14:creationId xmlns:p14="http://schemas.microsoft.com/office/powerpoint/2010/main" val="397156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D7F4C65-AD05-4786-92F3-60597FF98CE0}" type="datetimeFigureOut">
              <a:rPr lang="it-IT" smtClean="0"/>
              <a:t>01/10/2021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13225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7F4C65-AD05-4786-92F3-60597FF98CE0}" type="datetimeFigureOut">
              <a:rPr lang="it-IT" smtClean="0"/>
              <a:t>01/10/2021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414119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7F4C65-AD05-4786-92F3-60597FF98CE0}" type="datetimeFigureOut">
              <a:rPr lang="it-IT" smtClean="0"/>
              <a:t>01/10/2021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394551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D7F4C65-AD05-4786-92F3-60597FF98CE0}" type="datetimeFigureOut">
              <a:rPr lang="it-IT" smtClean="0"/>
              <a:t>01/10/2021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293530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D7F4C65-AD05-4786-92F3-60597FF98CE0}" type="datetimeFigureOut">
              <a:rPr lang="it-IT" smtClean="0"/>
              <a:t>01/10/2021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426727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D7F4C65-AD05-4786-92F3-60597FF98CE0}" type="datetimeFigureOut">
              <a:rPr lang="it-IT" smtClean="0"/>
              <a:t>01/10/2021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22530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D7F4C65-AD05-4786-92F3-60597FF98CE0}" type="datetimeFigureOut">
              <a:rPr lang="it-IT" smtClean="0"/>
              <a:t>01/10/2021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61023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D7F4C65-AD05-4786-92F3-60597FF98CE0}" type="datetimeFigureOut">
              <a:rPr lang="it-IT" smtClean="0"/>
              <a:t>01/10/2021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369387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7F4C65-AD05-4786-92F3-60597FF98CE0}" type="datetimeFigureOut">
              <a:rPr lang="it-IT" smtClean="0"/>
              <a:t>01/10/2021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338825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D7F4C65-AD05-4786-92F3-60597FF98CE0}" type="datetimeFigureOut">
              <a:rPr lang="it-IT" smtClean="0"/>
              <a:t>01/10/2021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291844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D7F4C65-AD05-4786-92F3-60597FF98CE0}" type="datetimeFigureOut">
              <a:rPr lang="it-IT" smtClean="0"/>
              <a:t>01/10/2021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235C52-595B-4F39-9993-FC90E4D371E1}" type="slidenum">
              <a:rPr lang="it-IT" smtClean="0"/>
              <a:t>‹N›</a:t>
            </a:fld>
            <a:endParaRPr lang="it-IT"/>
          </a:p>
        </p:txBody>
      </p:sp>
    </p:spTree>
    <p:extLst>
      <p:ext uri="{BB962C8B-B14F-4D97-AF65-F5344CB8AC3E}">
        <p14:creationId xmlns:p14="http://schemas.microsoft.com/office/powerpoint/2010/main" val="304652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F4C65-AD05-4786-92F3-60597FF98CE0}" type="datetimeFigureOut">
              <a:rPr lang="it-IT" smtClean="0"/>
              <a:t>01/10/2021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35C52-595B-4F39-9993-FC90E4D371E1}" type="slidenum">
              <a:rPr lang="it-IT" smtClean="0"/>
              <a:t>‹N›</a:t>
            </a:fld>
            <a:endParaRPr lang="it-IT"/>
          </a:p>
        </p:txBody>
      </p:sp>
    </p:spTree>
    <p:extLst>
      <p:ext uri="{BB962C8B-B14F-4D97-AF65-F5344CB8AC3E}">
        <p14:creationId xmlns:p14="http://schemas.microsoft.com/office/powerpoint/2010/main" val="267251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jpeg"/><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12.jpeg"/><Relationship Id="rId4" Type="http://schemas.openxmlformats.org/officeDocument/2006/relationships/notesSlide" Target="../notesSlides/notesSlide3.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274441"/>
            <a:ext cx="8640960" cy="1470025"/>
          </a:xfrm>
        </p:spPr>
        <p:txBody>
          <a:bodyPr>
            <a:normAutofit fontScale="90000"/>
          </a:bodyPr>
          <a:lstStyle/>
          <a:p>
            <a:r>
              <a:rPr lang="it-IT" b="1" dirty="0">
                <a:solidFill>
                  <a:schemeClr val="bg1"/>
                </a:solidFill>
                <a:latin typeface="Times New Roman" panose="02020603050405020304" pitchFamily="18" charset="0"/>
                <a:cs typeface="Times New Roman" panose="02020603050405020304" pitchFamily="18" charset="0"/>
              </a:rPr>
              <a:t>INTRACRANIAL ARTERY DISSECTION AND POSSIBLE ALTERNATIVE TREATMENT HYPOTHESIS</a:t>
            </a:r>
          </a:p>
        </p:txBody>
      </p:sp>
      <p:sp>
        <p:nvSpPr>
          <p:cNvPr id="3" name="Sottotitolo 2"/>
          <p:cNvSpPr>
            <a:spLocks noGrp="1"/>
          </p:cNvSpPr>
          <p:nvPr>
            <p:ph type="subTitle" idx="1"/>
          </p:nvPr>
        </p:nvSpPr>
        <p:spPr>
          <a:xfrm>
            <a:off x="-1" y="4484712"/>
            <a:ext cx="9143141" cy="1392560"/>
          </a:xfrm>
        </p:spPr>
        <p:txBody>
          <a:bodyPr>
            <a:normAutofit/>
          </a:bodyPr>
          <a:lstStyle/>
          <a:p>
            <a:r>
              <a:rPr lang="it-IT" sz="3000" dirty="0">
                <a:solidFill>
                  <a:schemeClr val="bg1"/>
                </a:solidFill>
                <a:latin typeface="Times New Roman" panose="02020603050405020304" pitchFamily="18" charset="0"/>
                <a:cs typeface="Times New Roman" panose="02020603050405020304" pitchFamily="18" charset="0"/>
              </a:rPr>
              <a:t>F. Amati</a:t>
            </a:r>
            <a:r>
              <a:rPr lang="it-IT" sz="3000" baseline="30000" dirty="0">
                <a:solidFill>
                  <a:schemeClr val="bg1"/>
                </a:solidFill>
                <a:latin typeface="Times New Roman" panose="02020603050405020304" pitchFamily="18" charset="0"/>
                <a:cs typeface="Times New Roman" panose="02020603050405020304" pitchFamily="18" charset="0"/>
              </a:rPr>
              <a:t>1</a:t>
            </a:r>
            <a:r>
              <a:rPr lang="it-IT" sz="3000" dirty="0">
                <a:solidFill>
                  <a:schemeClr val="bg1"/>
                </a:solidFill>
                <a:latin typeface="Times New Roman" panose="02020603050405020304" pitchFamily="18" charset="0"/>
                <a:cs typeface="Times New Roman" panose="02020603050405020304" pitchFamily="18" charset="0"/>
              </a:rPr>
              <a:t>, C. Chiapparino</a:t>
            </a:r>
            <a:r>
              <a:rPr lang="it-IT" sz="3000" baseline="30000" dirty="0">
                <a:solidFill>
                  <a:schemeClr val="bg1"/>
                </a:solidFill>
                <a:latin typeface="Times New Roman" panose="02020603050405020304" pitchFamily="18" charset="0"/>
                <a:cs typeface="Times New Roman" panose="02020603050405020304" pitchFamily="18" charset="0"/>
              </a:rPr>
              <a:t>2</a:t>
            </a:r>
            <a:r>
              <a:rPr lang="it-IT" sz="3000" dirty="0">
                <a:solidFill>
                  <a:schemeClr val="bg1"/>
                </a:solidFill>
                <a:latin typeface="Times New Roman" panose="02020603050405020304" pitchFamily="18" charset="0"/>
                <a:cs typeface="Times New Roman" panose="02020603050405020304" pitchFamily="18" charset="0"/>
              </a:rPr>
              <a:t>, G. Liaci</a:t>
            </a:r>
            <a:r>
              <a:rPr lang="it-IT" sz="3000" baseline="30000" dirty="0">
                <a:solidFill>
                  <a:schemeClr val="bg1"/>
                </a:solidFill>
                <a:latin typeface="Times New Roman" panose="02020603050405020304" pitchFamily="18" charset="0"/>
                <a:cs typeface="Times New Roman" panose="02020603050405020304" pitchFamily="18" charset="0"/>
              </a:rPr>
              <a:t>1</a:t>
            </a:r>
            <a:r>
              <a:rPr lang="it-IT" sz="3000" dirty="0">
                <a:solidFill>
                  <a:schemeClr val="bg1"/>
                </a:solidFill>
                <a:latin typeface="Times New Roman" panose="02020603050405020304" pitchFamily="18" charset="0"/>
                <a:cs typeface="Times New Roman" panose="02020603050405020304" pitchFamily="18" charset="0"/>
              </a:rPr>
              <a:t>, L. Pascazio</a:t>
            </a:r>
            <a:r>
              <a:rPr lang="it-IT" sz="3000" baseline="30000" dirty="0">
                <a:solidFill>
                  <a:schemeClr val="bg1"/>
                </a:solidFill>
                <a:latin typeface="Times New Roman" panose="02020603050405020304" pitchFamily="18" charset="0"/>
                <a:cs typeface="Times New Roman" panose="02020603050405020304" pitchFamily="18" charset="0"/>
              </a:rPr>
              <a:t>1</a:t>
            </a:r>
          </a:p>
          <a:p>
            <a:r>
              <a:rPr lang="it-IT" sz="2000" baseline="30000" dirty="0">
                <a:solidFill>
                  <a:schemeClr val="bg1"/>
                </a:solidFill>
                <a:latin typeface="Times New Roman" panose="02020603050405020304" pitchFamily="18" charset="0"/>
                <a:cs typeface="Times New Roman" panose="02020603050405020304" pitchFamily="18" charset="0"/>
              </a:rPr>
              <a:t>1</a:t>
            </a:r>
            <a:r>
              <a:rPr lang="it-IT" sz="2000" dirty="0">
                <a:solidFill>
                  <a:schemeClr val="bg1"/>
                </a:solidFill>
                <a:latin typeface="Times New Roman" panose="02020603050405020304" pitchFamily="18" charset="0"/>
                <a:cs typeface="Times New Roman" panose="02020603050405020304" pitchFamily="18" charset="0"/>
              </a:rPr>
              <a:t>Stroke Unit, </a:t>
            </a:r>
            <a:r>
              <a:rPr lang="it-IT" sz="2000" dirty="0" err="1">
                <a:solidFill>
                  <a:schemeClr val="bg1"/>
                </a:solidFill>
                <a:latin typeface="Times New Roman" panose="02020603050405020304" pitchFamily="18" charset="0"/>
                <a:cs typeface="Times New Roman" panose="02020603050405020304" pitchFamily="18" charset="0"/>
              </a:rPr>
              <a:t>Department</a:t>
            </a:r>
            <a:r>
              <a:rPr lang="it-IT" sz="2000" dirty="0">
                <a:solidFill>
                  <a:schemeClr val="bg1"/>
                </a:solidFill>
                <a:latin typeface="Times New Roman" panose="02020603050405020304" pitchFamily="18" charset="0"/>
                <a:cs typeface="Times New Roman" panose="02020603050405020304" pitchFamily="18" charset="0"/>
              </a:rPr>
              <a:t> of </a:t>
            </a:r>
            <a:r>
              <a:rPr lang="it-IT" sz="2000" dirty="0" err="1">
                <a:solidFill>
                  <a:schemeClr val="bg1"/>
                </a:solidFill>
                <a:latin typeface="Times New Roman" panose="02020603050405020304" pitchFamily="18" charset="0"/>
                <a:cs typeface="Times New Roman" panose="02020603050405020304" pitchFamily="18" charset="0"/>
              </a:rPr>
              <a:t>Neuroscience</a:t>
            </a:r>
            <a:r>
              <a:rPr lang="it-IT" sz="2000" dirty="0">
                <a:solidFill>
                  <a:schemeClr val="bg1"/>
                </a:solidFill>
                <a:latin typeface="Times New Roman" panose="02020603050405020304" pitchFamily="18" charset="0"/>
                <a:cs typeface="Times New Roman" panose="02020603050405020304" pitchFamily="18" charset="0"/>
              </a:rPr>
              <a:t>, Policlinico Hospital, Bari, </a:t>
            </a:r>
            <a:r>
              <a:rPr lang="it-IT" sz="2000" dirty="0" err="1">
                <a:solidFill>
                  <a:schemeClr val="bg1"/>
                </a:solidFill>
                <a:latin typeface="Times New Roman" panose="02020603050405020304" pitchFamily="18" charset="0"/>
                <a:cs typeface="Times New Roman" panose="02020603050405020304" pitchFamily="18" charset="0"/>
              </a:rPr>
              <a:t>Italy</a:t>
            </a:r>
            <a:endParaRPr lang="it-IT" sz="2000" dirty="0">
              <a:solidFill>
                <a:schemeClr val="bg1"/>
              </a:solidFill>
              <a:latin typeface="Times New Roman" panose="02020603050405020304" pitchFamily="18" charset="0"/>
              <a:cs typeface="Times New Roman" panose="02020603050405020304" pitchFamily="18" charset="0"/>
            </a:endParaRPr>
          </a:p>
          <a:p>
            <a:r>
              <a:rPr lang="it-IT"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Department of Neurology, “F. </a:t>
            </a:r>
            <a:r>
              <a:rPr lang="en-US" sz="2000" dirty="0" err="1">
                <a:solidFill>
                  <a:schemeClr val="bg1"/>
                </a:solidFill>
                <a:latin typeface="Times New Roman" panose="02020603050405020304" pitchFamily="18" charset="0"/>
                <a:cs typeface="Times New Roman" panose="02020603050405020304" pitchFamily="18" charset="0"/>
              </a:rPr>
              <a:t>Perinei</a:t>
            </a:r>
            <a:r>
              <a:rPr lang="en-US" sz="2000" dirty="0">
                <a:solidFill>
                  <a:schemeClr val="bg1"/>
                </a:solidFill>
                <a:latin typeface="Times New Roman" panose="02020603050405020304" pitchFamily="18" charset="0"/>
                <a:cs typeface="Times New Roman" panose="02020603050405020304" pitchFamily="18" charset="0"/>
              </a:rPr>
              <a:t>” Hospital, Altamura (BA), Italy</a:t>
            </a:r>
          </a:p>
          <a:p>
            <a:endParaRPr lang="it-IT" sz="2800" dirty="0">
              <a:solidFill>
                <a:schemeClr val="bg1"/>
              </a:solidFill>
            </a:endParaRPr>
          </a:p>
        </p:txBody>
      </p:sp>
      <p:sp>
        <p:nvSpPr>
          <p:cNvPr id="5" name="Rettangolo 4"/>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Imma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pic>
        <p:nvPicPr>
          <p:cNvPr id="4" name="Audio 3">
            <a:hlinkClick r:id="" action="ppaction://media"/>
            <a:extLst>
              <a:ext uri="{FF2B5EF4-FFF2-40B4-BE49-F238E27FC236}">
                <a16:creationId xmlns:a16="http://schemas.microsoft.com/office/drawing/2014/main" id="{2D2C51B7-41FF-4F7E-9BB1-D2DA422598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33137073"/>
      </p:ext>
    </p:extLst>
  </p:cSld>
  <p:clrMapOvr>
    <a:masterClrMapping/>
  </p:clrMapOvr>
  <mc:AlternateContent xmlns:mc="http://schemas.openxmlformats.org/markup-compatibility/2006">
    <mc:Choice xmlns:p14="http://schemas.microsoft.com/office/powerpoint/2010/main" Requires="p14">
      <p:transition spd="slow" p14:dur="2000" advTm="9506"/>
    </mc:Choice>
    <mc:Fallback>
      <p:transition spd="slow" advTm="9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4309" y="3955709"/>
            <a:ext cx="6487150" cy="2427098"/>
          </a:xfrm>
        </p:spPr>
        <p:txBody>
          <a:bodyPr>
            <a:normAutofit/>
          </a:bodyPr>
          <a:lstStyle/>
          <a:p>
            <a:pPr marL="0" indent="0" algn="just">
              <a:buNone/>
            </a:pPr>
            <a:endParaRPr lang="en-US" sz="2400" dirty="0">
              <a:solidFill>
                <a:schemeClr val="bg1"/>
              </a:solidFill>
            </a:endParaRPr>
          </a:p>
          <a:p>
            <a:pPr marL="0" indent="0" algn="just">
              <a:buNone/>
            </a:pPr>
            <a:r>
              <a:rPr lang="en-US" sz="2200" b="1" dirty="0">
                <a:solidFill>
                  <a:schemeClr val="bg1"/>
                </a:solidFill>
                <a:latin typeface="Times New Roman" panose="02020603050405020304" pitchFamily="18" charset="0"/>
                <a:cs typeface="Times New Roman" panose="02020603050405020304" pitchFamily="18" charset="0"/>
              </a:rPr>
              <a:t>Methods</a:t>
            </a:r>
          </a:p>
          <a:p>
            <a:pPr marL="0" indent="0" algn="just">
              <a:buNone/>
            </a:pPr>
            <a:r>
              <a:rPr lang="en-US" sz="2200" dirty="0">
                <a:solidFill>
                  <a:schemeClr val="bg1"/>
                </a:solidFill>
                <a:latin typeface="Times New Roman" panose="02020603050405020304" pitchFamily="18" charset="0"/>
                <a:cs typeface="Times New Roman" panose="02020603050405020304" pitchFamily="18" charset="0"/>
              </a:rPr>
              <a:t>Eight patients (pts.), referred to the Emergency Department with focal signs, were </a:t>
            </a:r>
            <a:r>
              <a:rPr lang="en-US" sz="2200" dirty="0" err="1">
                <a:solidFill>
                  <a:schemeClr val="bg1"/>
                </a:solidFill>
                <a:latin typeface="Times New Roman" panose="02020603050405020304" pitchFamily="18" charset="0"/>
                <a:cs typeface="Times New Roman" panose="02020603050405020304" pitchFamily="18" charset="0"/>
              </a:rPr>
              <a:t>analysed</a:t>
            </a:r>
            <a:r>
              <a:rPr lang="en-US" sz="2200" dirty="0">
                <a:solidFill>
                  <a:schemeClr val="bg1"/>
                </a:solidFill>
                <a:latin typeface="Times New Roman" panose="02020603050405020304" pitchFamily="18" charset="0"/>
                <a:cs typeface="Times New Roman" panose="02020603050405020304" pitchFamily="18" charset="0"/>
              </a:rPr>
              <a:t>.</a:t>
            </a:r>
          </a:p>
          <a:p>
            <a:pPr marL="0" indent="0" algn="just">
              <a:buNone/>
            </a:pPr>
            <a:r>
              <a:rPr lang="en-US" sz="2200" dirty="0">
                <a:solidFill>
                  <a:schemeClr val="bg1"/>
                </a:solidFill>
                <a:latin typeface="Times New Roman" panose="02020603050405020304" pitchFamily="18" charset="0"/>
                <a:cs typeface="Times New Roman" panose="02020603050405020304" pitchFamily="18" charset="0"/>
              </a:rPr>
              <a:t>Work-up: neurological examination, brain CT-MRI-PW-DW/AG, Digital angiography (DA), Ultrasounds</a:t>
            </a:r>
          </a:p>
        </p:txBody>
      </p:sp>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sp>
        <p:nvSpPr>
          <p:cNvPr id="8" name="CasellaDiTesto 7">
            <a:extLst>
              <a:ext uri="{FF2B5EF4-FFF2-40B4-BE49-F238E27FC236}">
                <a16:creationId xmlns:a16="http://schemas.microsoft.com/office/drawing/2014/main" id="{F87C0B93-DED2-44AA-8923-34A06686415A}"/>
              </a:ext>
            </a:extLst>
          </p:cNvPr>
          <p:cNvSpPr txBox="1"/>
          <p:nvPr/>
        </p:nvSpPr>
        <p:spPr>
          <a:xfrm>
            <a:off x="330732" y="1583458"/>
            <a:ext cx="1542473" cy="707886"/>
          </a:xfrm>
          <a:prstGeom prst="rect">
            <a:avLst/>
          </a:prstGeom>
          <a:noFill/>
        </p:spPr>
        <p:txBody>
          <a:bodyPr wrap="square" rtlCol="0">
            <a:spAutoFit/>
          </a:bodyPr>
          <a:lstStyle/>
          <a:p>
            <a:r>
              <a:rPr lang="it-IT" sz="4000" dirty="0">
                <a:solidFill>
                  <a:schemeClr val="bg1"/>
                </a:solidFill>
                <a:latin typeface="Times New Roman" panose="02020603050405020304" pitchFamily="18" charset="0"/>
                <a:cs typeface="Times New Roman" panose="02020603050405020304" pitchFamily="18" charset="0"/>
              </a:rPr>
              <a:t>IAD</a:t>
            </a:r>
          </a:p>
        </p:txBody>
      </p:sp>
      <p:sp>
        <p:nvSpPr>
          <p:cNvPr id="11" name="Titolo 1">
            <a:extLst>
              <a:ext uri="{FF2B5EF4-FFF2-40B4-BE49-F238E27FC236}">
                <a16:creationId xmlns:a16="http://schemas.microsoft.com/office/drawing/2014/main" id="{D1EB6BCC-E7F6-4BAC-9139-B499577D6DEE}"/>
              </a:ext>
            </a:extLst>
          </p:cNvPr>
          <p:cNvSpPr txBox="1">
            <a:spLocks/>
          </p:cNvSpPr>
          <p:nvPr/>
        </p:nvSpPr>
        <p:spPr>
          <a:xfrm>
            <a:off x="372711" y="2420888"/>
            <a:ext cx="6487150" cy="1753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IAD is an uncommon and underdiagnosed disease</a:t>
            </a:r>
            <a:br>
              <a:rPr kumimoji="0" lang="en-GB" sz="2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kumimoji="0" lang="en-GB" sz="2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GB" sz="2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AIM:  to identify its pathophysiological mechanisms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and possible alternative therapies.</a:t>
            </a:r>
            <a:br>
              <a:rPr kumimoji="0" lang="it-IT" sz="2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it-IT" sz="2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12" name="Immagine 11">
            <a:extLst>
              <a:ext uri="{FF2B5EF4-FFF2-40B4-BE49-F238E27FC236}">
                <a16:creationId xmlns:a16="http://schemas.microsoft.com/office/drawing/2014/main" id="{D8D0A8AF-78B6-4D6B-A1C5-1E2D80E98D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1050" y="1436181"/>
            <a:ext cx="2520280" cy="2232248"/>
          </a:xfrm>
          <a:prstGeom prst="rect">
            <a:avLst/>
          </a:prstGeom>
        </p:spPr>
      </p:pic>
      <p:pic>
        <p:nvPicPr>
          <p:cNvPr id="13" name="Immagine 12">
            <a:extLst>
              <a:ext uri="{FF2B5EF4-FFF2-40B4-BE49-F238E27FC236}">
                <a16:creationId xmlns:a16="http://schemas.microsoft.com/office/drawing/2014/main" id="{60A685F5-99F6-42BC-8681-E281965739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8263" y="4558759"/>
            <a:ext cx="2194877" cy="1738311"/>
          </a:xfrm>
          <a:prstGeom prst="rect">
            <a:avLst/>
          </a:prstGeom>
        </p:spPr>
      </p:pic>
      <p:pic>
        <p:nvPicPr>
          <p:cNvPr id="9" name="Audio 8">
            <a:hlinkClick r:id="" action="ppaction://media"/>
            <a:extLst>
              <a:ext uri="{FF2B5EF4-FFF2-40B4-BE49-F238E27FC236}">
                <a16:creationId xmlns:a16="http://schemas.microsoft.com/office/drawing/2014/main" id="{AF4D5D61-DF63-452D-B9A7-031527853A8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90904399"/>
      </p:ext>
    </p:extLst>
  </p:cSld>
  <p:clrMapOvr>
    <a:masterClrMapping/>
  </p:clrMapOvr>
  <mc:AlternateContent xmlns:mc="http://schemas.openxmlformats.org/markup-compatibility/2006">
    <mc:Choice xmlns:p14="http://schemas.microsoft.com/office/powerpoint/2010/main" Requires="p14">
      <p:transition spd="slow" p14:dur="2000" advTm="41843"/>
    </mc:Choice>
    <mc:Fallback>
      <p:transition spd="slow" advTm="41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3509" y="1483978"/>
            <a:ext cx="6119664" cy="4825342"/>
          </a:xfrm>
        </p:spPr>
        <p:txBody>
          <a:bodyPr>
            <a:normAutofit fontScale="92500" lnSpcReduction="20000"/>
          </a:bodyPr>
          <a:lstStyle/>
          <a:p>
            <a:pPr marL="0" indent="0" algn="just">
              <a:buNone/>
            </a:pPr>
            <a:r>
              <a:rPr lang="en-US" sz="2600" b="1" dirty="0">
                <a:solidFill>
                  <a:schemeClr val="bg1"/>
                </a:solidFill>
                <a:latin typeface="Times New Roman" panose="02020603050405020304" pitchFamily="18" charset="0"/>
                <a:cs typeface="Times New Roman" panose="02020603050405020304" pitchFamily="18" charset="0"/>
              </a:rPr>
              <a:t>RESULTS</a:t>
            </a: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All pts. were diagnosed with cerebral </a:t>
            </a:r>
            <a:r>
              <a:rPr lang="en-US" sz="2000" dirty="0" err="1">
                <a:solidFill>
                  <a:schemeClr val="bg1"/>
                </a:solidFill>
                <a:latin typeface="Times New Roman" panose="02020603050405020304" pitchFamily="18" charset="0"/>
                <a:cs typeface="Times New Roman" panose="02020603050405020304" pitchFamily="18" charset="0"/>
              </a:rPr>
              <a:t>ischaemia</a:t>
            </a:r>
            <a:r>
              <a:rPr lang="en-US" sz="2000" dirty="0">
                <a:solidFill>
                  <a:schemeClr val="bg1"/>
                </a:solidFill>
                <a:latin typeface="Times New Roman" panose="02020603050405020304" pitchFamily="18" charset="0"/>
                <a:cs typeface="Times New Roman" panose="02020603050405020304" pitchFamily="18" charset="0"/>
              </a:rPr>
              <a:t>.</a:t>
            </a: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AG highlighted intradural internal carotid artery (ICA) dissection in three pts. (IAD) and both intra- and extracranial ICA dissection in one pt. (EAD and IAD)</a:t>
            </a:r>
          </a:p>
          <a:p>
            <a:pPr marL="0" indent="0" algn="just">
              <a:buNone/>
            </a:pPr>
            <a:endParaRPr lang="en-US" sz="2200" dirty="0">
              <a:solidFill>
                <a:schemeClr val="bg1"/>
              </a:solidFill>
            </a:endParaRPr>
          </a:p>
          <a:p>
            <a:pPr marL="0" indent="0" algn="just">
              <a:buNone/>
            </a:pPr>
            <a:endParaRPr lang="en-US" sz="2000" dirty="0">
              <a:solidFill>
                <a:schemeClr val="bg1"/>
              </a:solidFill>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In one subject subarachnoid </a:t>
            </a:r>
            <a:r>
              <a:rPr lang="en-US" sz="2000" dirty="0" err="1">
                <a:solidFill>
                  <a:schemeClr val="bg1"/>
                </a:solidFill>
                <a:latin typeface="Times New Roman" panose="02020603050405020304" pitchFamily="18" charset="0"/>
                <a:cs typeface="Times New Roman" panose="02020603050405020304" pitchFamily="18" charset="0"/>
              </a:rPr>
              <a:t>haemorrhage</a:t>
            </a:r>
            <a:r>
              <a:rPr lang="en-US" sz="2000" dirty="0">
                <a:solidFill>
                  <a:schemeClr val="bg1"/>
                </a:solidFill>
                <a:latin typeface="Times New Roman" panose="02020603050405020304" pitchFamily="18" charset="0"/>
                <a:cs typeface="Times New Roman" panose="02020603050405020304" pitchFamily="18" charset="0"/>
              </a:rPr>
              <a:t> from rupture of intradural ICA dissecting aneurysm, treated with embolization, was observed; </a:t>
            </a: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in another pt. dissection of the basilar artery (BA) was detected; </a:t>
            </a:r>
          </a:p>
          <a:p>
            <a:pPr marL="0" indent="0" algn="just">
              <a:buNone/>
            </a:pPr>
            <a:endPar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other pts. were found to have vertebral artery dissection (VAD).</a:t>
            </a:r>
          </a:p>
          <a:p>
            <a:endParaRPr lang="en-GB" sz="1200" dirty="0">
              <a:latin typeface="Times New Roman" panose="02020603050405020304" pitchFamily="18" charset="0"/>
              <a:cs typeface="Times New Roman" panose="02020603050405020304" pitchFamily="18" charset="0"/>
            </a:endParaRP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sp>
        <p:nvSpPr>
          <p:cNvPr id="11" name="CasellaDiTesto 10"/>
          <p:cNvSpPr txBox="1"/>
          <p:nvPr/>
        </p:nvSpPr>
        <p:spPr>
          <a:xfrm>
            <a:off x="6453961" y="4438946"/>
            <a:ext cx="2520280" cy="461665"/>
          </a:xfrm>
          <a:prstGeom prst="rect">
            <a:avLst/>
          </a:prstGeom>
          <a:noFill/>
        </p:spPr>
        <p:txBody>
          <a:bodyPr wrap="square" rtlCol="0">
            <a:spAutoFit/>
          </a:bodyPr>
          <a:lstStyle/>
          <a:p>
            <a:pPr algn="ctr"/>
            <a:r>
              <a:rPr lang="it-IT" sz="1200" dirty="0">
                <a:solidFill>
                  <a:schemeClr val="bg1"/>
                </a:solidFill>
                <a:cs typeface="Times New Roman" panose="02020603050405020304" pitchFamily="18" charset="0"/>
              </a:rPr>
              <a:t>MRI: </a:t>
            </a:r>
            <a:r>
              <a:rPr lang="it-IT" sz="1200" dirty="0" err="1">
                <a:solidFill>
                  <a:schemeClr val="bg1"/>
                </a:solidFill>
                <a:cs typeface="Times New Roman" panose="02020603050405020304" pitchFamily="18" charset="0"/>
              </a:rPr>
              <a:t>dissection</a:t>
            </a:r>
            <a:r>
              <a:rPr lang="it-IT" sz="1200" dirty="0">
                <a:solidFill>
                  <a:schemeClr val="bg1"/>
                </a:solidFill>
                <a:cs typeface="Times New Roman" panose="02020603050405020304" pitchFamily="18" charset="0"/>
              </a:rPr>
              <a:t> of the </a:t>
            </a:r>
            <a:r>
              <a:rPr lang="it-IT" sz="1200" dirty="0" err="1">
                <a:solidFill>
                  <a:schemeClr val="bg1"/>
                </a:solidFill>
                <a:cs typeface="Times New Roman" panose="02020603050405020304" pitchFamily="18" charset="0"/>
              </a:rPr>
              <a:t>extracranial</a:t>
            </a:r>
            <a:r>
              <a:rPr lang="it-IT" sz="1200" dirty="0">
                <a:solidFill>
                  <a:schemeClr val="bg1"/>
                </a:solidFill>
                <a:cs typeface="Times New Roman" panose="02020603050405020304" pitchFamily="18" charset="0"/>
              </a:rPr>
              <a:t> </a:t>
            </a:r>
            <a:r>
              <a:rPr lang="it-IT" sz="1200" dirty="0" err="1">
                <a:solidFill>
                  <a:schemeClr val="bg1"/>
                </a:solidFill>
                <a:cs typeface="Times New Roman" panose="02020603050405020304" pitchFamily="18" charset="0"/>
              </a:rPr>
              <a:t>portion</a:t>
            </a:r>
            <a:r>
              <a:rPr lang="it-IT" sz="1200" dirty="0">
                <a:solidFill>
                  <a:schemeClr val="bg1"/>
                </a:solidFill>
                <a:cs typeface="Times New Roman" panose="02020603050405020304" pitchFamily="18" charset="0"/>
              </a:rPr>
              <a:t> of </a:t>
            </a:r>
            <a:r>
              <a:rPr lang="it-IT" sz="1200" dirty="0" err="1">
                <a:solidFill>
                  <a:schemeClr val="bg1"/>
                </a:solidFill>
                <a:cs typeface="Times New Roman" panose="02020603050405020304" pitchFamily="18" charset="0"/>
              </a:rPr>
              <a:t>both</a:t>
            </a:r>
            <a:r>
              <a:rPr lang="it-IT" sz="1200" dirty="0">
                <a:solidFill>
                  <a:schemeClr val="bg1"/>
                </a:solidFill>
                <a:cs typeface="Times New Roman" panose="02020603050405020304" pitchFamily="18" charset="0"/>
              </a:rPr>
              <a:t> </a:t>
            </a:r>
            <a:r>
              <a:rPr lang="it-IT" sz="1200" dirty="0" err="1">
                <a:solidFill>
                  <a:schemeClr val="bg1"/>
                </a:solidFill>
                <a:cs typeface="Times New Roman" panose="02020603050405020304" pitchFamily="18" charset="0"/>
              </a:rPr>
              <a:t>ICAs</a:t>
            </a:r>
            <a:r>
              <a:rPr lang="it-IT" sz="1200" dirty="0">
                <a:solidFill>
                  <a:schemeClr val="bg1"/>
                </a:solidFill>
                <a:cs typeface="Times New Roman" panose="02020603050405020304" pitchFamily="18" charset="0"/>
              </a:rPr>
              <a:t>.</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8201" y="1628800"/>
            <a:ext cx="2771800" cy="244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ccia a destra 13">
            <a:extLst>
              <a:ext uri="{FF2B5EF4-FFF2-40B4-BE49-F238E27FC236}">
                <a16:creationId xmlns:a16="http://schemas.microsoft.com/office/drawing/2014/main" id="{DCEC5D2A-74DB-4A22-A9F8-7AAEAFAB1509}"/>
              </a:ext>
            </a:extLst>
          </p:cNvPr>
          <p:cNvSpPr/>
          <p:nvPr/>
        </p:nvSpPr>
        <p:spPr>
          <a:xfrm rot="13114528" flipH="1">
            <a:off x="7086040" y="2273692"/>
            <a:ext cx="243595" cy="6523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1DD7323D-AA5F-4566-8EBC-8CC19230BB8D}"/>
              </a:ext>
            </a:extLst>
          </p:cNvPr>
          <p:cNvSpPr/>
          <p:nvPr/>
        </p:nvSpPr>
        <p:spPr>
          <a:xfrm rot="19173147" flipH="1">
            <a:off x="8212680" y="2267808"/>
            <a:ext cx="259143" cy="5226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Audio 8">
            <a:hlinkClick r:id="" action="ppaction://media"/>
            <a:extLst>
              <a:ext uri="{FF2B5EF4-FFF2-40B4-BE49-F238E27FC236}">
                <a16:creationId xmlns:a16="http://schemas.microsoft.com/office/drawing/2014/main" id="{914FFBAF-629C-4209-8F24-64D34A8C0E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15445460"/>
      </p:ext>
    </p:extLst>
  </p:cSld>
  <p:clrMapOvr>
    <a:masterClrMapping/>
  </p:clrMapOvr>
  <mc:AlternateContent xmlns:mc="http://schemas.openxmlformats.org/markup-compatibility/2006">
    <mc:Choice xmlns:p14="http://schemas.microsoft.com/office/powerpoint/2010/main" Requires="p14">
      <p:transition spd="slow" p14:dur="2000" advTm="45858"/>
    </mc:Choice>
    <mc:Fallback>
      <p:transition spd="slow" advTm="4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484784"/>
            <a:ext cx="6120680" cy="4896544"/>
          </a:xfrm>
        </p:spPr>
        <p:txBody>
          <a:bodyPr>
            <a:normAutofit fontScale="92500" lnSpcReduction="20000"/>
          </a:bodyPr>
          <a:lstStyle/>
          <a:p>
            <a:pPr marL="0" indent="0" algn="just">
              <a:buNone/>
            </a:pPr>
            <a:r>
              <a:rPr lang="en-US" sz="2400" dirty="0">
                <a:solidFill>
                  <a:schemeClr val="bg1"/>
                </a:solidFill>
                <a:latin typeface="Times New Roman" panose="02020603050405020304" pitchFamily="18" charset="0"/>
                <a:cs typeface="Times New Roman" panose="02020603050405020304" pitchFamily="18" charset="0"/>
              </a:rPr>
              <a:t>ULTRASOUND</a:t>
            </a: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900" dirty="0">
                <a:solidFill>
                  <a:schemeClr val="bg1"/>
                </a:solidFill>
                <a:latin typeface="Times New Roman" panose="02020603050405020304" pitchFamily="18" charset="0"/>
                <a:cs typeface="Times New Roman" panose="02020603050405020304" pitchFamily="18" charset="0"/>
              </a:rPr>
              <a:t>Ultrasound monitoring, given in all pts. during Stroke Unit </a:t>
            </a:r>
            <a:r>
              <a:rPr lang="en-US" sz="1900" dirty="0" err="1">
                <a:solidFill>
                  <a:schemeClr val="bg1"/>
                </a:solidFill>
                <a:latin typeface="Times New Roman" panose="02020603050405020304" pitchFamily="18" charset="0"/>
                <a:cs typeface="Times New Roman" panose="02020603050405020304" pitchFamily="18" charset="0"/>
              </a:rPr>
              <a:t>hospitalisation</a:t>
            </a:r>
            <a:r>
              <a:rPr lang="en-US" sz="1900" dirty="0">
                <a:solidFill>
                  <a:schemeClr val="bg1"/>
                </a:solidFill>
                <a:latin typeface="Times New Roman" panose="02020603050405020304" pitchFamily="18" charset="0"/>
                <a:cs typeface="Times New Roman" panose="02020603050405020304" pitchFamily="18" charset="0"/>
              </a:rPr>
              <a:t>, detected intradural ICA occlusion in two subjects.</a:t>
            </a: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900" dirty="0">
                <a:solidFill>
                  <a:schemeClr val="bg1"/>
                </a:solidFill>
                <a:latin typeface="Times New Roman" panose="02020603050405020304" pitchFamily="18" charset="0"/>
                <a:cs typeface="Times New Roman" panose="02020603050405020304" pitchFamily="18" charset="0"/>
              </a:rPr>
              <a:t>A pt. with </a:t>
            </a:r>
            <a:r>
              <a:rPr lang="en-US" sz="1900" dirty="0" err="1">
                <a:solidFill>
                  <a:schemeClr val="bg1"/>
                </a:solidFill>
                <a:latin typeface="Times New Roman" panose="02020603050405020304" pitchFamily="18" charset="0"/>
                <a:cs typeface="Times New Roman" panose="02020603050405020304" pitchFamily="18" charset="0"/>
              </a:rPr>
              <a:t>fibrodysplasia</a:t>
            </a:r>
            <a:r>
              <a:rPr lang="en-US" sz="1900" dirty="0">
                <a:solidFill>
                  <a:schemeClr val="bg1"/>
                </a:solidFill>
                <a:latin typeface="Times New Roman" panose="02020603050405020304" pitchFamily="18" charset="0"/>
                <a:cs typeface="Times New Roman" panose="02020603050405020304" pitchFamily="18" charset="0"/>
              </a:rPr>
              <a:t> showed a typical finding of both intra-  extracranial bilateral ICA dissection and vicarious external carotid arteries plus intracranial anterior and posterior compensation.</a:t>
            </a: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9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900" dirty="0">
                <a:solidFill>
                  <a:schemeClr val="bg1"/>
                </a:solidFill>
                <a:latin typeface="Times New Roman" panose="02020603050405020304" pitchFamily="18" charset="0"/>
                <a:cs typeface="Times New Roman" panose="02020603050405020304" pitchFamily="18" charset="0"/>
              </a:rPr>
              <a:t>Ultimately VA occlusion in two pts. and post-recanalization stenosis in three cases were observed.</a:t>
            </a:r>
          </a:p>
        </p:txBody>
      </p:sp>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pic>
        <p:nvPicPr>
          <p:cNvPr id="8" name="Immagine 7">
            <a:extLst>
              <a:ext uri="{FF2B5EF4-FFF2-40B4-BE49-F238E27FC236}">
                <a16:creationId xmlns:a16="http://schemas.microsoft.com/office/drawing/2014/main" id="{B4FD856F-444E-4D2D-A458-98E267910C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0810" y="1930306"/>
            <a:ext cx="2563916" cy="1670430"/>
          </a:xfrm>
          <a:prstGeom prst="rect">
            <a:avLst/>
          </a:prstGeom>
        </p:spPr>
      </p:pic>
      <p:pic>
        <p:nvPicPr>
          <p:cNvPr id="15" name="Immagine 14">
            <a:extLst>
              <a:ext uri="{FF2B5EF4-FFF2-40B4-BE49-F238E27FC236}">
                <a16:creationId xmlns:a16="http://schemas.microsoft.com/office/drawing/2014/main" id="{802AB58E-CABE-45DD-A7DD-881CC15927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6526" y="4581128"/>
            <a:ext cx="2572675" cy="1688014"/>
          </a:xfrm>
          <a:prstGeom prst="rect">
            <a:avLst/>
          </a:prstGeom>
        </p:spPr>
      </p:pic>
      <p:pic>
        <p:nvPicPr>
          <p:cNvPr id="16" name="Audio 15">
            <a:hlinkClick r:id="" action="ppaction://media"/>
            <a:extLst>
              <a:ext uri="{FF2B5EF4-FFF2-40B4-BE49-F238E27FC236}">
                <a16:creationId xmlns:a16="http://schemas.microsoft.com/office/drawing/2014/main" id="{389F2A98-7404-4AAF-8ED3-C3859C3FFC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03623767"/>
      </p:ext>
    </p:extLst>
  </p:cSld>
  <p:clrMapOvr>
    <a:masterClrMapping/>
  </p:clrMapOvr>
  <mc:AlternateContent xmlns:mc="http://schemas.openxmlformats.org/markup-compatibility/2006">
    <mc:Choice xmlns:p14="http://schemas.microsoft.com/office/powerpoint/2010/main" Requires="p14">
      <p:transition spd="slow" p14:dur="2000" advTm="43907"/>
    </mc:Choice>
    <mc:Fallback>
      <p:transition spd="slow" advTm="43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pic>
        <p:nvPicPr>
          <p:cNvPr id="2050" name="Picture 2" descr="C:\Users\Fabio\Desktop\Scan doppler dissezioni.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058" t="74921" b="4286"/>
          <a:stretch/>
        </p:blipFill>
        <p:spPr bwMode="auto">
          <a:xfrm>
            <a:off x="553719" y="1556792"/>
            <a:ext cx="355249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abio\Desktop\Scan doppler dissezioni.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66" t="45714" r="53142" b="33810"/>
          <a:stretch/>
        </p:blipFill>
        <p:spPr bwMode="auto">
          <a:xfrm>
            <a:off x="4961802" y="1556792"/>
            <a:ext cx="357063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Fabio\Desktop\Scan doppler dissezioni.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5833" t="44443" b="34543"/>
          <a:stretch/>
        </p:blipFill>
        <p:spPr bwMode="auto">
          <a:xfrm>
            <a:off x="4999349" y="4221088"/>
            <a:ext cx="353309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Fabio\Desktop\Sca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06" t="70918" r="52020" b="8254"/>
          <a:stretch/>
        </p:blipFill>
        <p:spPr bwMode="auto">
          <a:xfrm>
            <a:off x="553718" y="4221088"/>
            <a:ext cx="3621879" cy="2376263"/>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6786077" y="3614827"/>
            <a:ext cx="738251" cy="246221"/>
          </a:xfrm>
          <a:prstGeom prst="rect">
            <a:avLst/>
          </a:prstGeom>
          <a:solidFill>
            <a:schemeClr val="tx1">
              <a:lumMod val="95000"/>
              <a:lumOff val="5000"/>
            </a:schemeClr>
          </a:solidFill>
        </p:spPr>
        <p:txBody>
          <a:bodyPr wrap="square" rtlCol="0">
            <a:spAutoFit/>
          </a:bodyPr>
          <a:lstStyle/>
          <a:p>
            <a:pPr algn="ctr"/>
            <a:r>
              <a:rPr lang="it-IT" sz="1000" dirty="0">
                <a:solidFill>
                  <a:schemeClr val="bg1"/>
                </a:solidFill>
              </a:rPr>
              <a:t>BIL. MCA</a:t>
            </a:r>
          </a:p>
        </p:txBody>
      </p:sp>
      <p:sp>
        <p:nvSpPr>
          <p:cNvPr id="14" name="CasellaDiTesto 13"/>
          <p:cNvSpPr txBox="1"/>
          <p:nvPr/>
        </p:nvSpPr>
        <p:spPr>
          <a:xfrm>
            <a:off x="2483768" y="3673392"/>
            <a:ext cx="845115" cy="246221"/>
          </a:xfrm>
          <a:prstGeom prst="rect">
            <a:avLst/>
          </a:prstGeom>
          <a:solidFill>
            <a:schemeClr val="tx1">
              <a:lumMod val="95000"/>
              <a:lumOff val="5000"/>
            </a:schemeClr>
          </a:solidFill>
        </p:spPr>
        <p:txBody>
          <a:bodyPr wrap="square" rtlCol="0">
            <a:spAutoFit/>
          </a:bodyPr>
          <a:lstStyle/>
          <a:p>
            <a:pPr algn="ctr"/>
            <a:r>
              <a:rPr lang="it-IT" sz="1000" dirty="0">
                <a:solidFill>
                  <a:schemeClr val="bg1"/>
                </a:solidFill>
              </a:rPr>
              <a:t>RIGHT ACA</a:t>
            </a:r>
          </a:p>
        </p:txBody>
      </p:sp>
      <p:sp>
        <p:nvSpPr>
          <p:cNvPr id="15" name="CasellaDiTesto 14"/>
          <p:cNvSpPr txBox="1"/>
          <p:nvPr/>
        </p:nvSpPr>
        <p:spPr>
          <a:xfrm>
            <a:off x="2432939" y="6351131"/>
            <a:ext cx="738251" cy="246221"/>
          </a:xfrm>
          <a:prstGeom prst="rect">
            <a:avLst/>
          </a:prstGeom>
          <a:solidFill>
            <a:schemeClr val="tx1">
              <a:lumMod val="95000"/>
              <a:lumOff val="5000"/>
            </a:schemeClr>
          </a:solidFill>
        </p:spPr>
        <p:txBody>
          <a:bodyPr wrap="square" rtlCol="0">
            <a:spAutoFit/>
          </a:bodyPr>
          <a:lstStyle/>
          <a:p>
            <a:pPr algn="ctr"/>
            <a:r>
              <a:rPr lang="it-IT" sz="1000" dirty="0">
                <a:solidFill>
                  <a:schemeClr val="bg1"/>
                </a:solidFill>
              </a:rPr>
              <a:t>LEFT PCA</a:t>
            </a:r>
          </a:p>
        </p:txBody>
      </p:sp>
      <p:sp>
        <p:nvSpPr>
          <p:cNvPr id="16" name="CasellaDiTesto 15"/>
          <p:cNvSpPr txBox="1"/>
          <p:nvPr/>
        </p:nvSpPr>
        <p:spPr>
          <a:xfrm>
            <a:off x="6865370" y="6342918"/>
            <a:ext cx="369125" cy="246221"/>
          </a:xfrm>
          <a:prstGeom prst="rect">
            <a:avLst/>
          </a:prstGeom>
          <a:solidFill>
            <a:schemeClr val="tx1">
              <a:lumMod val="95000"/>
              <a:lumOff val="5000"/>
            </a:schemeClr>
          </a:solidFill>
        </p:spPr>
        <p:txBody>
          <a:bodyPr wrap="square" rtlCol="0">
            <a:spAutoFit/>
          </a:bodyPr>
          <a:lstStyle/>
          <a:p>
            <a:pPr algn="ctr"/>
            <a:r>
              <a:rPr lang="it-IT" sz="1000" dirty="0">
                <a:solidFill>
                  <a:schemeClr val="bg1"/>
                </a:solidFill>
              </a:rPr>
              <a:t>BA</a:t>
            </a:r>
          </a:p>
        </p:txBody>
      </p:sp>
      <p:pic>
        <p:nvPicPr>
          <p:cNvPr id="8" name="Audio 7">
            <a:hlinkClick r:id="" action="ppaction://media"/>
            <a:extLst>
              <a:ext uri="{FF2B5EF4-FFF2-40B4-BE49-F238E27FC236}">
                <a16:creationId xmlns:a16="http://schemas.microsoft.com/office/drawing/2014/main" id="{222FB739-C53D-4BA0-8E7C-8AEC147EF2E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18613007"/>
      </p:ext>
    </p:extLst>
  </p:cSld>
  <p:clrMapOvr>
    <a:masterClrMapping/>
  </p:clrMapOvr>
  <mc:AlternateContent xmlns:mc="http://schemas.openxmlformats.org/markup-compatibility/2006">
    <mc:Choice xmlns:p14="http://schemas.microsoft.com/office/powerpoint/2010/main" Requires="p14">
      <p:transition spd="slow" p14:dur="2000" advTm="16509"/>
    </mc:Choice>
    <mc:Fallback>
      <p:transition spd="slow" advTm="16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974" y="1844824"/>
            <a:ext cx="5464638" cy="4896545"/>
          </a:xfrm>
        </p:spPr>
        <p:txBody>
          <a:bodyPr>
            <a:normAutofit/>
          </a:bodyPr>
          <a:lstStyle/>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Four pts. were given </a:t>
            </a:r>
            <a:r>
              <a:rPr lang="en-US" sz="2000" dirty="0" err="1">
                <a:solidFill>
                  <a:schemeClr val="bg1"/>
                </a:solidFill>
                <a:latin typeface="Times New Roman" panose="02020603050405020304" pitchFamily="18" charset="0"/>
                <a:cs typeface="Times New Roman" panose="02020603050405020304" pitchFamily="18" charset="0"/>
              </a:rPr>
              <a:t>alteplase</a:t>
            </a:r>
            <a:r>
              <a:rPr lang="en-US" sz="2000" dirty="0">
                <a:solidFill>
                  <a:schemeClr val="bg1"/>
                </a:solidFill>
                <a:latin typeface="Times New Roman" panose="02020603050405020304" pitchFamily="18" charset="0"/>
                <a:cs typeface="Times New Roman" panose="02020603050405020304" pitchFamily="18" charset="0"/>
              </a:rPr>
              <a:t>, followed by mechanical </a:t>
            </a:r>
            <a:r>
              <a:rPr lang="en-US" sz="2000" dirty="0" err="1">
                <a:solidFill>
                  <a:schemeClr val="bg1"/>
                </a:solidFill>
                <a:latin typeface="Times New Roman" panose="02020603050405020304" pitchFamily="18" charset="0"/>
                <a:cs typeface="Times New Roman" panose="02020603050405020304" pitchFamily="18" charset="0"/>
              </a:rPr>
              <a:t>thrombectomy</a:t>
            </a:r>
            <a:r>
              <a:rPr lang="en-US" sz="2000" dirty="0">
                <a:solidFill>
                  <a:schemeClr val="bg1"/>
                </a:solidFill>
                <a:latin typeface="Times New Roman" panose="02020603050405020304" pitchFamily="18" charset="0"/>
                <a:cs typeface="Times New Roman" panose="02020603050405020304" pitchFamily="18" charset="0"/>
              </a:rPr>
              <a:t> (MT) in two subjects; one pt. underwent only BA MT.</a:t>
            </a: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The thrombolytic was administered in all pts. with confirmed diagnosis of vessel occlusion prior to the dissection finding.</a:t>
            </a: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Subsequent or alternative therapy was aspirin.</a:t>
            </a:r>
          </a:p>
          <a:p>
            <a:pPr marL="0" indent="0" algn="just">
              <a:buNone/>
            </a:pPr>
            <a:r>
              <a:rPr lang="en-US" sz="2000" dirty="0">
                <a:solidFill>
                  <a:schemeClr val="bg1"/>
                </a:solidFill>
                <a:latin typeface="Times New Roman" panose="02020603050405020304" pitchFamily="18" charset="0"/>
                <a:cs typeface="Times New Roman" panose="02020603050405020304" pitchFamily="18" charset="0"/>
              </a:rPr>
              <a:t>The three-month outcome (</a:t>
            </a:r>
            <a:r>
              <a:rPr lang="en-US" sz="2000" dirty="0" err="1">
                <a:solidFill>
                  <a:schemeClr val="bg1"/>
                </a:solidFill>
                <a:latin typeface="Times New Roman" panose="02020603050405020304" pitchFamily="18" charset="0"/>
                <a:cs typeface="Times New Roman" panose="02020603050405020304" pitchFamily="18" charset="0"/>
              </a:rPr>
              <a:t>mRS</a:t>
            </a:r>
            <a:r>
              <a:rPr lang="en-US" sz="2000" dirty="0">
                <a:solidFill>
                  <a:schemeClr val="bg1"/>
                </a:solidFill>
                <a:latin typeface="Times New Roman" panose="02020603050405020304" pitchFamily="18" charset="0"/>
                <a:cs typeface="Times New Roman" panose="02020603050405020304" pitchFamily="18" charset="0"/>
              </a:rPr>
              <a:t>) was good in all patients.</a:t>
            </a:r>
          </a:p>
        </p:txBody>
      </p:sp>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8503" y="1500342"/>
            <a:ext cx="2816225"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sellaDiTesto 17"/>
          <p:cNvSpPr txBox="1"/>
          <p:nvPr/>
        </p:nvSpPr>
        <p:spPr>
          <a:xfrm>
            <a:off x="5932612" y="5949280"/>
            <a:ext cx="3211388" cy="646331"/>
          </a:xfrm>
          <a:prstGeom prst="rect">
            <a:avLst/>
          </a:prstGeom>
          <a:noFill/>
        </p:spPr>
        <p:txBody>
          <a:bodyPr wrap="square" rtlCol="0">
            <a:spAutoFit/>
          </a:bodyPr>
          <a:lstStyle/>
          <a:p>
            <a:pPr algn="ctr"/>
            <a:r>
              <a:rPr lang="it-IT" sz="1200" dirty="0">
                <a:solidFill>
                  <a:schemeClr val="bg1"/>
                </a:solidFill>
                <a:cs typeface="Times New Roman" panose="02020603050405020304" pitchFamily="18" charset="0"/>
              </a:rPr>
              <a:t>MRA: </a:t>
            </a:r>
            <a:r>
              <a:rPr lang="it-IT" sz="1200" dirty="0" err="1">
                <a:solidFill>
                  <a:schemeClr val="bg1"/>
                </a:solidFill>
                <a:cs typeface="Times New Roman" panose="02020603050405020304" pitchFamily="18" charset="0"/>
              </a:rPr>
              <a:t>dissections</a:t>
            </a:r>
            <a:r>
              <a:rPr lang="it-IT" sz="1200" dirty="0">
                <a:solidFill>
                  <a:schemeClr val="bg1"/>
                </a:solidFill>
                <a:cs typeface="Times New Roman" panose="02020603050405020304" pitchFamily="18" charset="0"/>
              </a:rPr>
              <a:t> of the </a:t>
            </a:r>
            <a:r>
              <a:rPr lang="it-IT" sz="1200" dirty="0" err="1">
                <a:solidFill>
                  <a:schemeClr val="bg1"/>
                </a:solidFill>
                <a:cs typeface="Times New Roman" panose="02020603050405020304" pitchFamily="18" charset="0"/>
              </a:rPr>
              <a:t>intracranial</a:t>
            </a:r>
            <a:r>
              <a:rPr lang="it-IT" sz="1200" dirty="0">
                <a:solidFill>
                  <a:schemeClr val="bg1"/>
                </a:solidFill>
                <a:cs typeface="Times New Roman" panose="02020603050405020304" pitchFamily="18" charset="0"/>
              </a:rPr>
              <a:t> part of the right ICA (</a:t>
            </a:r>
            <a:r>
              <a:rPr lang="it-IT" sz="1200" dirty="0" err="1">
                <a:solidFill>
                  <a:schemeClr val="bg1"/>
                </a:solidFill>
                <a:cs typeface="Times New Roman" panose="02020603050405020304" pitchFamily="18" charset="0"/>
              </a:rPr>
              <a:t>red</a:t>
            </a:r>
            <a:r>
              <a:rPr lang="it-IT" sz="1200" dirty="0">
                <a:solidFill>
                  <a:schemeClr val="bg1"/>
                </a:solidFill>
                <a:cs typeface="Times New Roman" panose="02020603050405020304" pitchFamily="18" charset="0"/>
              </a:rPr>
              <a:t> </a:t>
            </a:r>
            <a:r>
              <a:rPr lang="it-IT" sz="1200" dirty="0" err="1">
                <a:solidFill>
                  <a:schemeClr val="bg1"/>
                </a:solidFill>
                <a:cs typeface="Times New Roman" panose="02020603050405020304" pitchFamily="18" charset="0"/>
              </a:rPr>
              <a:t>arrow</a:t>
            </a:r>
            <a:r>
              <a:rPr lang="it-IT" sz="1200" dirty="0">
                <a:solidFill>
                  <a:schemeClr val="bg1"/>
                </a:solidFill>
                <a:cs typeface="Times New Roman" panose="02020603050405020304" pitchFamily="18" charset="0"/>
              </a:rPr>
              <a:t>) and the </a:t>
            </a:r>
            <a:r>
              <a:rPr lang="it-IT" sz="1200" dirty="0" err="1">
                <a:solidFill>
                  <a:schemeClr val="bg1"/>
                </a:solidFill>
                <a:cs typeface="Times New Roman" panose="02020603050405020304" pitchFamily="18" charset="0"/>
              </a:rPr>
              <a:t>extracranial</a:t>
            </a:r>
            <a:r>
              <a:rPr lang="it-IT" sz="1200" dirty="0">
                <a:solidFill>
                  <a:schemeClr val="bg1"/>
                </a:solidFill>
                <a:cs typeface="Times New Roman" panose="02020603050405020304" pitchFamily="18" charset="0"/>
              </a:rPr>
              <a:t> part of the </a:t>
            </a:r>
            <a:r>
              <a:rPr lang="it-IT" sz="1200" dirty="0" err="1">
                <a:solidFill>
                  <a:schemeClr val="bg1"/>
                </a:solidFill>
                <a:cs typeface="Times New Roman" panose="02020603050405020304" pitchFamily="18" charset="0"/>
              </a:rPr>
              <a:t>left</a:t>
            </a:r>
            <a:r>
              <a:rPr lang="it-IT" sz="1200" dirty="0">
                <a:solidFill>
                  <a:schemeClr val="bg1"/>
                </a:solidFill>
                <a:cs typeface="Times New Roman" panose="02020603050405020304" pitchFamily="18" charset="0"/>
              </a:rPr>
              <a:t> ICA (green </a:t>
            </a:r>
            <a:r>
              <a:rPr lang="it-IT" sz="1200" dirty="0" err="1">
                <a:solidFill>
                  <a:schemeClr val="bg1"/>
                </a:solidFill>
                <a:cs typeface="Times New Roman" panose="02020603050405020304" pitchFamily="18" charset="0"/>
              </a:rPr>
              <a:t>arrow</a:t>
            </a:r>
            <a:r>
              <a:rPr lang="it-IT" sz="1200" dirty="0">
                <a:solidFill>
                  <a:schemeClr val="bg1"/>
                </a:solidFill>
                <a:cs typeface="Times New Roman" panose="02020603050405020304" pitchFamily="18" charset="0"/>
              </a:rPr>
              <a:t>).</a:t>
            </a:r>
          </a:p>
        </p:txBody>
      </p:sp>
      <p:sp>
        <p:nvSpPr>
          <p:cNvPr id="9" name="CasellaDiTesto 8">
            <a:extLst>
              <a:ext uri="{FF2B5EF4-FFF2-40B4-BE49-F238E27FC236}">
                <a16:creationId xmlns:a16="http://schemas.microsoft.com/office/drawing/2014/main" id="{AD1679AD-460D-44D3-B7D9-5D1703895933}"/>
              </a:ext>
            </a:extLst>
          </p:cNvPr>
          <p:cNvSpPr txBox="1"/>
          <p:nvPr/>
        </p:nvSpPr>
        <p:spPr>
          <a:xfrm>
            <a:off x="467974" y="1628800"/>
            <a:ext cx="4104026" cy="430887"/>
          </a:xfrm>
          <a:prstGeom prst="rect">
            <a:avLst/>
          </a:prstGeom>
          <a:noFill/>
        </p:spPr>
        <p:txBody>
          <a:bodyPr wrap="square" rtlCol="0">
            <a:spAutoFit/>
          </a:bodyPr>
          <a:lstStyle/>
          <a:p>
            <a:r>
              <a:rPr lang="it-IT" sz="2200" dirty="0">
                <a:solidFill>
                  <a:schemeClr val="bg1"/>
                </a:solidFill>
                <a:latin typeface="Times New Roman" panose="02020603050405020304" pitchFamily="18" charset="0"/>
                <a:cs typeface="Times New Roman" panose="02020603050405020304" pitchFamily="18" charset="0"/>
              </a:rPr>
              <a:t>TREATMENT</a:t>
            </a:r>
          </a:p>
        </p:txBody>
      </p:sp>
      <p:pic>
        <p:nvPicPr>
          <p:cNvPr id="8" name="Audio 7">
            <a:hlinkClick r:id="" action="ppaction://media"/>
            <a:extLst>
              <a:ext uri="{FF2B5EF4-FFF2-40B4-BE49-F238E27FC236}">
                <a16:creationId xmlns:a16="http://schemas.microsoft.com/office/drawing/2014/main" id="{AF356EE7-ABCB-4624-8694-0D1BB66D7D7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80894785"/>
      </p:ext>
    </p:extLst>
  </p:cSld>
  <p:clrMapOvr>
    <a:masterClrMapping/>
  </p:clrMapOvr>
  <mc:AlternateContent xmlns:mc="http://schemas.openxmlformats.org/markup-compatibility/2006">
    <mc:Choice xmlns:p14="http://schemas.microsoft.com/office/powerpoint/2010/main" Requires="p14">
      <p:transition spd="slow" p14:dur="2000" advTm="33276"/>
    </mc:Choice>
    <mc:Fallback>
      <p:transition spd="slow" advTm="33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5517232"/>
          </a:xfrm>
        </p:spPr>
        <p:txBody>
          <a:bodyPr>
            <a:normAutofit/>
          </a:bodyPr>
          <a:lstStyle/>
          <a:p>
            <a:pPr marL="0" indent="0" algn="just">
              <a:buNone/>
            </a:pPr>
            <a:r>
              <a:rPr lang="en-US" sz="2400" b="1" dirty="0">
                <a:solidFill>
                  <a:schemeClr val="bg1"/>
                </a:solidFill>
                <a:latin typeface="Times New Roman" panose="02020603050405020304" pitchFamily="18" charset="0"/>
                <a:cs typeface="Times New Roman" panose="02020603050405020304" pitchFamily="18" charset="0"/>
              </a:rPr>
              <a:t>CONCLUSIONS</a:t>
            </a: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800" dirty="0">
                <a:solidFill>
                  <a:schemeClr val="bg1"/>
                </a:solidFill>
                <a:latin typeface="Times New Roman" panose="02020603050405020304" pitchFamily="18" charset="0"/>
                <a:cs typeface="Times New Roman" panose="02020603050405020304" pitchFamily="18" charset="0"/>
              </a:rPr>
              <a:t>The thrombolytic therapy did not cause bleeding in the small sample of examined pts., thus suggesting that it acts on the thrombotic process without affecting the integrity of the vessel wall, although the latter is poorly equipped with elastic </a:t>
            </a:r>
            <a:r>
              <a:rPr lang="en-US" sz="1800" dirty="0" err="1">
                <a:solidFill>
                  <a:schemeClr val="bg1"/>
                </a:solidFill>
                <a:latin typeface="Times New Roman" panose="02020603050405020304" pitchFamily="18" charset="0"/>
                <a:cs typeface="Times New Roman" panose="02020603050405020304" pitchFamily="18" charset="0"/>
              </a:rPr>
              <a:t>fibres</a:t>
            </a:r>
            <a:r>
              <a:rPr lang="en-US" sz="1800" dirty="0">
                <a:solidFill>
                  <a:schemeClr val="bg1"/>
                </a:solidFill>
                <a:latin typeface="Times New Roman" panose="02020603050405020304" pitchFamily="18" charset="0"/>
                <a:cs typeface="Times New Roman" panose="02020603050405020304" pitchFamily="18" charset="0"/>
              </a:rPr>
              <a:t> and easily vulnerable to any </a:t>
            </a:r>
            <a:r>
              <a:rPr lang="en-US" sz="1800" i="1" dirty="0" err="1">
                <a:solidFill>
                  <a:schemeClr val="bg1"/>
                </a:solidFill>
                <a:latin typeface="Times New Roman" panose="02020603050405020304" pitchFamily="18" charset="0"/>
                <a:cs typeface="Times New Roman" panose="02020603050405020304" pitchFamily="18" charset="0"/>
              </a:rPr>
              <a:t>noxa</a:t>
            </a:r>
            <a:r>
              <a:rPr lang="en-US" sz="1800" dirty="0">
                <a:solidFill>
                  <a:schemeClr val="bg1"/>
                </a:solidFill>
                <a:latin typeface="Times New Roman" panose="02020603050405020304" pitchFamily="18" charset="0"/>
                <a:cs typeface="Times New Roman" panose="02020603050405020304" pitchFamily="18" charset="0"/>
              </a:rPr>
              <a:t> (probably more traumatic than pharmacological).</a:t>
            </a: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800" dirty="0">
                <a:solidFill>
                  <a:schemeClr val="bg1"/>
                </a:solidFill>
                <a:latin typeface="Times New Roman" panose="02020603050405020304" pitchFamily="18" charset="0"/>
                <a:cs typeface="Times New Roman" panose="02020603050405020304" pitchFamily="18" charset="0"/>
              </a:rPr>
              <a:t>The study of these few cases highlights the role of ultrasound in confirming dissection diagnosis and provides ideas to reflect on alternative treatments that could envisage, after specific trials, the use of thrombolysis also in intracranial vessels dissections. </a:t>
            </a: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800" dirty="0">
                <a:solidFill>
                  <a:schemeClr val="bg1"/>
                </a:solidFill>
                <a:latin typeface="Times New Roman" panose="02020603050405020304" pitchFamily="18" charset="0"/>
                <a:cs typeface="Times New Roman" panose="02020603050405020304" pitchFamily="18" charset="0"/>
              </a:rPr>
              <a:t>Meta-analysis and observational studies suggest alternative treatment as IV-TL also in intracranial artery dissection if neither SAH nor other standard contraindications occur.</a:t>
            </a:r>
          </a:p>
          <a:p>
            <a:pPr marL="0" indent="0" algn="just">
              <a:buNone/>
            </a:pPr>
            <a:endParaRPr lang="en-GB"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GB"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No randomized trials, no specific studies on IAD )</a:t>
            </a:r>
            <a:endPar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ttangolo 3"/>
          <p:cNvSpPr/>
          <p:nvPr/>
        </p:nvSpPr>
        <p:spPr>
          <a:xfrm>
            <a:off x="0" y="-27384"/>
            <a:ext cx="914314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0886"/>
            <a:ext cx="2405235" cy="121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ma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24" b="6793"/>
          <a:stretch/>
        </p:blipFill>
        <p:spPr bwMode="auto">
          <a:xfrm>
            <a:off x="107504" y="24187"/>
            <a:ext cx="1512168" cy="1207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sanita.puglia.it/documents/36106/250803/Universita+degli+studi+di+Bari-+Master+I+livello+%28Stemma_Universita_di_Bari.jpg%29/d6ce0241-a1e0-4263-a1c4-9085c78d2181?t=14483282642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34" r="-7717"/>
          <a:stretch/>
        </p:blipFill>
        <p:spPr bwMode="auto">
          <a:xfrm>
            <a:off x="7644593" y="24187"/>
            <a:ext cx="1391903" cy="1211915"/>
          </a:xfrm>
          <a:prstGeom prst="rect">
            <a:avLst/>
          </a:prstGeom>
          <a:solidFill>
            <a:schemeClr val="bg1"/>
          </a:solidFill>
        </p:spPr>
      </p:pic>
      <p:pic>
        <p:nvPicPr>
          <p:cNvPr id="2" name="Audio 1">
            <a:hlinkClick r:id="" action="ppaction://media"/>
            <a:extLst>
              <a:ext uri="{FF2B5EF4-FFF2-40B4-BE49-F238E27FC236}">
                <a16:creationId xmlns:a16="http://schemas.microsoft.com/office/drawing/2014/main" id="{B78EEA77-8BE3-4381-BFBB-901BE4C9E3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48003798"/>
      </p:ext>
    </p:extLst>
  </p:cSld>
  <p:clrMapOvr>
    <a:masterClrMapping/>
  </p:clrMapOvr>
  <mc:AlternateContent xmlns:mc="http://schemas.openxmlformats.org/markup-compatibility/2006">
    <mc:Choice xmlns:p14="http://schemas.microsoft.com/office/powerpoint/2010/main" Requires="p14">
      <p:transition spd="slow" p14:dur="2000" advTm="83044"/>
    </mc:Choice>
    <mc:Fallback>
      <p:transition spd="slow" advTm="8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516</Words>
  <Application>Microsoft Office PowerPoint</Application>
  <PresentationFormat>Presentazione su schermo (4:3)</PresentationFormat>
  <Paragraphs>65</Paragraphs>
  <Slides>7</Slides>
  <Notes>5</Notes>
  <HiddenSlides>0</HiddenSlides>
  <MMClips>7</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Times New Roman</vt:lpstr>
      <vt:lpstr>Tema di Office</vt:lpstr>
      <vt:lpstr>INTRACRANIAL ARTERY DISSECTION AND POSSIBLE ALTERNATIVE TREATMENT HYPOTHESIS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INTRACRANIAL ARTERY DISSECTION AND POSSIBLE ALTERNATIVE TREATMENT HYPOTHESIS</dc:title>
  <dc:creator>Fabio</dc:creator>
  <cp:lastModifiedBy>Lenov</cp:lastModifiedBy>
  <cp:revision>30</cp:revision>
  <dcterms:created xsi:type="dcterms:W3CDTF">2021-09-26T10:50:23Z</dcterms:created>
  <dcterms:modified xsi:type="dcterms:W3CDTF">2021-10-01T09:47:30Z</dcterms:modified>
</cp:coreProperties>
</file>